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8" r:id="rId4"/>
    <p:sldId id="257" r:id="rId6"/>
    <p:sldId id="258" r:id="rId7"/>
    <p:sldId id="259" r:id="rId8"/>
    <p:sldId id="260" r:id="rId9"/>
    <p:sldId id="277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6c650320008bd22f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8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_1#33a689bbf?sp=1&amp;pid=78b3719c4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本诗描写了唐朝士兵①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转战绝域的情景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，高度赞扬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了他们为国立功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、奋不顾身的牺牲精神，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表现了他们离家远戍的苦闷，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并给予了②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同时还揭露了军中将兵对立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、苦乐悬殊的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抨击了③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6_1#33a689bbf.blank?pid=78b3719c4&amp;color=0,0,0&amp;vpa=4&amp;vtp=1&amp;bbb=1"/>
          <p:cNvSpPr/>
          <p:nvPr/>
        </p:nvSpPr>
        <p:spPr>
          <a:xfrm>
            <a:off x="4890166" y="10852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慷慨赴边</a:t>
            </a:r>
            <a:endParaRPr lang="en-US" altLang="zh-CN" sz="2800" dirty="0"/>
          </a:p>
        </p:txBody>
      </p:sp>
      <p:sp>
        <p:nvSpPr>
          <p:cNvPr id="4" name="QB_5_AN.7_1#33a689bbf.blank?pid=78b3719c4&amp;color=0,0,0&amp;vpa=5&amp;vtp=1&amp;bbb=1"/>
          <p:cNvSpPr/>
          <p:nvPr/>
        </p:nvSpPr>
        <p:spPr>
          <a:xfrm>
            <a:off x="2400967" y="23806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深切的同情</a:t>
            </a:r>
            <a:endParaRPr lang="en-US" altLang="zh-CN" sz="2800" dirty="0"/>
          </a:p>
        </p:txBody>
      </p:sp>
      <p:sp>
        <p:nvSpPr>
          <p:cNvPr id="5" name="QB_5_AN.8_1#33a689bbf.blank?pid=78b3719c4&amp;color=0,0,0&amp;vpa=6&amp;vtp=1&amp;bbb=1"/>
          <p:cNvSpPr/>
          <p:nvPr/>
        </p:nvSpPr>
        <p:spPr>
          <a:xfrm>
            <a:off x="3112167" y="3028320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将帅的腐败无能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433110d9?pid=bc00b8f6f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5_BD.16_1#9607735fa?sp=1&amp;pid=f433110d9&amp;color=0,0,0&amp;vtp=1&amp;bbb=1&amp;hb=1&amp;hltap=1"/>
          <p:cNvSpPr/>
          <p:nvPr/>
        </p:nvSpPr>
        <p:spPr>
          <a:xfrm>
            <a:off x="612648" y="95402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赏析诗歌前八句在结构方面使用的艺术手法。（6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17_1#9607735fa?sp=1&amp;pid=f433110d9&amp;color=0,0,0&amp;vtp=1&amp;bbb=1&amp;hb=1&amp;hla=1"/>
          <p:cNvSpPr/>
          <p:nvPr/>
        </p:nvSpPr>
        <p:spPr>
          <a:xfrm>
            <a:off x="612648" y="1521651"/>
            <a:ext cx="10963656" cy="467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诗歌起首四句把将军以前的战功和荣耀都概括出来了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。“破残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”“重横行”六字，既写出了敌人的实力，又衬托出了将军的威武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悍和所向披靡的英雄气概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，同时也为下文轻敌埋下了伏笔。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②后面四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句中的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“扌从金伐鼓”“旌旆逶迤”写出了浩荡的军容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，也写出了征战士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卒之众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，为全军败北时的“兵稀”、狼狈进行了铺垫式的反衬。“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校尉”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两句写敌我双方紧张部署战略行动的情景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。羽书飞报，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形容军情紧急；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战火烛天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，说明敌人早有戒备，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也为下文的失败进行了铺垫。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_1#668e83e5f?sp=1&amp;pid=f433110d9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“大漠穷秋塞草腓，孤城落日斗兵稀”中景色描写的作用是什么?（4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/>
          </a:p>
        </p:txBody>
      </p:sp>
      <p:sp>
        <p:nvSpPr>
          <p:cNvPr id="3" name="QB_5_AN.11_1#668e83e5f.blank?pid=f433110d9&amp;color=0,0,0&amp;vpa=7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诗句写了力竭兵稀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、重围难解、孤城落日、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衰草连天的景象，（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2分）有着鲜明的边塞特点，烘托出残兵败卒凄凉的心境。（2分）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c37f02dc1?sp=1&amp;pid=f433110d9&amp;color=0,0,0&amp;mp=1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试赏析“铁衣远戍辛勤久，玉箸应啼别离后”中“久”字的妙处。（4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7_1#c37f02dc1?sp=1&amp;pid=f433110d9&amp;color=0,0,0&amp;mp=1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久”是“长久”的意思。（1分）战士们身穿铁甲，久戍边疆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中妻子一定泪如玉箸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，时时感伤。（1分）诗人并不是否定出征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对造成久戍不归的无能边将进行了强烈的抨击和批判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深化了主题。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b018f653b?sp=1&amp;pid=f433110d9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清代学者吴汝纶评价“战士军前半死生，美人帐下犹歌舞”时说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“二句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最为沉至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”，“沉至”即感情沉厚深切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。请结合诗句简要分析这两句是怎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样做到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“沉至”的。（4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7_1#b018f653b?sp=1&amp;pid=f433110d9&amp;color=0,0,0&amp;vtp=1&amp;bt=1&amp;bbb=1&amp;hb=1&amp;hla=1"/>
          <p:cNvSpPr/>
          <p:nvPr/>
        </p:nvSpPr>
        <p:spPr>
          <a:xfrm>
            <a:off x="612648" y="237554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战士在战场上拼死作战，流血牺牲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，将军却在营帐中纵情声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，欣赏美人歌舞。②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这两句通过鲜明的对比表达了沉厚深切的感情，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尖锐地揭露了军中苦乐不均的残酷现实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批判了将军们的荒淫失职，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饱含了诗人对战士的同情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f98201e2a?sp=1&amp;pid=f433110d9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为什么这首诗能成为众多边塞诗中最具代表性的一首?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7_1#f98201e2a?sp=1&amp;pid=f433110d9&amp;color=0,0,0&amp;vtp=1&amp;bt=1&amp;bbb=1&amp;hb=1&amp;hla=1"/>
          <p:cNvSpPr/>
          <p:nvPr/>
        </p:nvSpPr>
        <p:spPr>
          <a:xfrm>
            <a:off x="612648" y="1701297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本诗以其深刻的思想和精湛的艺术赢得了人们的赞誉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诗歌充分展现了诗人复杂的心理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，既表达了立功边塞的豪情壮志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对边塞局势与用兵情状提出见解。诗人一方面对战士的忠勇报国精神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进行颂扬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，另一方面又对将领的奢靡生活表现出强烈不满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，并由此生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发出对蒙受战争痛苦的家庭的深切同情，和对守边将领用非其人的讥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讽嘲弄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。（2分）全诗内容丰富，饱含对边塞情势的见闻感受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想深度与概括力度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730a0388?pid=bc00b8f6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5_BD#050581003?pid=5730a038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6352" y="1081024"/>
            <a:ext cx="6556248" cy="392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050581003?pid=5730a038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468000"/>
            <a:ext cx="5102352" cy="517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050581003?pid=5730a038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468000"/>
            <a:ext cx="4919472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050581003?pid=5730a038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2384" y="468000"/>
            <a:ext cx="6044184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db0d5d5b.fixed?pid=6c8effd7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燕歌行并序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李凭箜篌引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锦瑟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书愤</a:t>
            </a:r>
            <a:endParaRPr lang="en-US" altLang="zh-CN" sz="4000" dirty="0"/>
          </a:p>
        </p:txBody>
      </p:sp>
      <p:sp>
        <p:nvSpPr>
          <p:cNvPr id="3" name="C_2#5db0d5d5b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5db0d5d5b.fixed?pid=6c8effd75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燕歌行并序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050581003?pid=5730a038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080" y="468000"/>
            <a:ext cx="6336792" cy="368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050581003?pid=5730a0388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9504" y="468000"/>
            <a:ext cx="6409944" cy="28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7eb6e588?lid=87eb6e588&amp;cid=87eb6e588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87eb6e588?lid=87eb6e588&amp;cid=87eb6e588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87eb6e588?lid=bc00b8f6f&amp;cid=bc00b8f6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87eb6e588?lid=bc00b8f6f&amp;cid=bc00b8f6f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7eb6e588.fixed?pid=5db0d5d5b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87eb6e58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3db86b8f?pid=87eb6e58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01fc3fe70?htil=1&amp;pid=03db86b8f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9992" y="1211030"/>
            <a:ext cx="2478024" cy="275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01fc3fe70?htil=1&amp;pid=03db86b8f&amp;color=0,0,0&amp;vtp=1&amp;bbb=1&amp;hb=1&amp;hs=1"/>
          <p:cNvSpPr/>
          <p:nvPr/>
        </p:nvSpPr>
        <p:spPr>
          <a:xfrm>
            <a:off x="612648" y="1174454"/>
            <a:ext cx="835761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高适（约700—765），字达夫，一字仲武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，河北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蓨县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（今河北景县南）人，唐代诗人。性落拓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。早年曾游历长安，求仕无成，乃寓居梁宋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钓为生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。安史之乱起，以监察御史佐守潼关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，迁侍御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、谏议大夫，至德初拜淮南节度使。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熟悉军旅生活，</a:t>
            </a:r>
            <a:endParaRPr lang="en-US" altLang="zh-CN" sz="2800" dirty="0"/>
          </a:p>
        </p:txBody>
      </p:sp>
      <p:sp>
        <p:nvSpPr>
          <p:cNvPr id="5" name="P_5_BD#01fc3fe70?htil=1&amp;pid=03db86b8f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所作边塞诗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对当时的边地形势和士兵疾苦均有反映。高适尤以边塞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诗著称于时，他与岑参的边塞诗代表了唐代边塞诗的最高成就，二人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1fc3fe70?htil=1&amp;pid=03db86b8f&amp;color=0,0,0&amp;vtp=1&amp;bbb=1&amp;hb=1&amp;hs=1"/>
          <p:cNvSpPr/>
          <p:nvPr/>
        </p:nvSpPr>
        <p:spPr>
          <a:xfrm>
            <a:off x="611994" y="468000"/>
            <a:ext cx="10968012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“高岑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”。高适的诗歌尚质主理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，雄壮而浑厚古朴，笔力雄健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势奔放，洋溢着盛唐时期所特有的奋发进取、蓬勃向上的时代精神。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雄浑悲壮”是高适边塞诗的突出特点。有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《高常侍集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》传世。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：《别韦参军》《燕歌行并序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》《别董大二首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b6d5b93e?pid=87eb6e588&amp;color=0,0,0&amp;vtp=1&amp;bt=1&amp;bbb=1"/>
          <p:cNvSpPr/>
          <p:nvPr/>
        </p:nvSpPr>
        <p:spPr>
          <a:xfrm>
            <a:off x="612648" y="466345"/>
            <a:ext cx="10963656" cy="7071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2461c6568?pid=6b6d5b93e&amp;color=0,0,0&amp;vtp=1&amp;bbb=1&amp;hb=1"/>
          <p:cNvSpPr/>
          <p:nvPr/>
        </p:nvSpPr>
        <p:spPr>
          <a:xfrm>
            <a:off x="612648" y="1163913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开元十五年（727），高适曾北上蓟门。开元二十年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，信安王李祎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征讨奚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、契丹，他又北去幽燕，希望到信安王幕府效力，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未能如愿。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岂无安边书，诸将已承恩。惆怅孙吴事，归来独闭门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”，可见他在东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北边塞军事上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，下过一番研究工夫。开元二十一年后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，幽州节度使张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守珪经略边事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，初有战功。但开元二十四年，安禄山讨奚、契丹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山恃勇轻进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，为虏所败”。开元二十六年，幽州将赵堪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、白真陀罗假以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张守珪之命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，逼迫平卢军使乌知义出兵攻奚、契丹，先胜后败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。高适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对开元二十四年以后的两次战败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，感慨很深，故写此篇。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c00b8f6f.fixed?pid=5db0d5d5b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bc00b8f6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8b3719c4?pid=bc00b8f6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5_BD.1_1#47cf8bb72?sp=1&amp;pid=78b3719c4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_2#47cf8bb72?pid=78b3719c4&amp;color=0,0,0&amp;tib=255,255,255&amp;vip=1#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192" y="1656461"/>
            <a:ext cx="6839712" cy="362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_1#47cf8bb72.blank?pid=78b3719c4&amp;color=0,0,0&amp;vpa=1&amp;vtp=1"/>
          <p:cNvSpPr/>
          <p:nvPr/>
        </p:nvSpPr>
        <p:spPr>
          <a:xfrm>
            <a:off x="4471416" y="1711325"/>
            <a:ext cx="1124712" cy="30175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慷慨悲壮</a:t>
            </a:r>
            <a:endParaRPr lang="en-US" altLang="zh-CN" sz="2100" dirty="0"/>
          </a:p>
        </p:txBody>
      </p:sp>
      <p:sp>
        <p:nvSpPr>
          <p:cNvPr id="6" name="QB_5_AN.3_1#47cf8bb72.blank?pid=78b3719c4&amp;color=0,0,0&amp;vpa=2&amp;vtp=1"/>
          <p:cNvSpPr/>
          <p:nvPr/>
        </p:nvSpPr>
        <p:spPr>
          <a:xfrm>
            <a:off x="5157216" y="2900045"/>
            <a:ext cx="1751584" cy="47548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士兵效命死节</a:t>
            </a:r>
            <a:endParaRPr lang="en-US" altLang="zh-CN" sz="2100" dirty="0"/>
          </a:p>
        </p:txBody>
      </p:sp>
      <p:sp>
        <p:nvSpPr>
          <p:cNvPr id="7" name="QB_5_AN.4_1#47cf8bb72.blank?pid=78b3719c4&amp;color=0,0,0&amp;vpa=3&amp;vtp=1"/>
          <p:cNvSpPr/>
          <p:nvPr/>
        </p:nvSpPr>
        <p:spPr>
          <a:xfrm>
            <a:off x="7187184" y="3485261"/>
            <a:ext cx="1784096" cy="34747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将帅纵情声色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3227</Words>
  <Application>WPS 演示</Application>
  <PresentationFormat>宽屏</PresentationFormat>
  <Paragraphs>133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2025-04-01T05:30:00Z</dcterms:created>
  <dcterms:modified xsi:type="dcterms:W3CDTF">2025-09-02T09:25:02Z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6CBEC2C11EC547219C753AEC7A0C8AC5_12</vt:lpwstr>
  </property>
  <property fmtid="{D5CDD505-2E9C-101B-9397-08002B2CF9AE}" pid="3" name="KSOProductBuildVer">
    <vt:lpwstr>2052-12.1.0.22529</vt:lpwstr>
  </property>
</Properties>
</file>